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8" r:id="rId3"/>
    <p:sldId id="258" r:id="rId4"/>
    <p:sldId id="257" r:id="rId5"/>
    <p:sldId id="266" r:id="rId6"/>
    <p:sldId id="262" r:id="rId7"/>
    <p:sldId id="265" r:id="rId8"/>
    <p:sldId id="264" r:id="rId9"/>
    <p:sldId id="259"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5579"/>
    <p:restoredTop sz="52618"/>
  </p:normalViewPr>
  <p:slideViewPr>
    <p:cSldViewPr snapToGrid="0" snapToObjects="1">
      <p:cViewPr varScale="1">
        <p:scale>
          <a:sx n="58" d="100"/>
          <a:sy n="58" d="100"/>
        </p:scale>
        <p:origin x="200" y="376"/>
      </p:cViewPr>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F0660E-A6B9-644F-815C-4154F7990C00}" type="datetimeFigureOut">
              <a:rPr lang="en-US" smtClean="0"/>
              <a:t>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1BF7C-02E4-9943-96A4-575D1F50D164}" type="slidenum">
              <a:rPr lang="en-US" smtClean="0"/>
              <a:t>‹#›</a:t>
            </a:fld>
            <a:endParaRPr lang="en-US"/>
          </a:p>
        </p:txBody>
      </p:sp>
    </p:spTree>
    <p:extLst>
      <p:ext uri="{BB962C8B-B14F-4D97-AF65-F5344CB8AC3E}">
        <p14:creationId xmlns:p14="http://schemas.microsoft.com/office/powerpoint/2010/main" val="395227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711BF7C-02E4-9943-96A4-575D1F50D164}" type="slidenum">
              <a:rPr lang="en-US" smtClean="0"/>
              <a:t>2</a:t>
            </a:fld>
            <a:endParaRPr lang="en-US"/>
          </a:p>
        </p:txBody>
      </p:sp>
    </p:spTree>
    <p:extLst>
      <p:ext uri="{BB962C8B-B14F-4D97-AF65-F5344CB8AC3E}">
        <p14:creationId xmlns:p14="http://schemas.microsoft.com/office/powerpoint/2010/main" val="456762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Amy: speakers for alumni meetings</a:t>
            </a:r>
          </a:p>
          <a:p>
            <a:endParaRPr lang="en-US" dirty="0" smtClean="0"/>
          </a:p>
          <a:p>
            <a:r>
              <a:rPr lang="en-US" dirty="0" smtClean="0"/>
              <a:t>Pete: New seed-grant funding, TA budget, overworking </a:t>
            </a:r>
            <a:r>
              <a:rPr lang="en-US" dirty="0" err="1" smtClean="0"/>
              <a:t>TAs.</a:t>
            </a:r>
            <a:r>
              <a:rPr lang="en-US" baseline="0" dirty="0" smtClean="0"/>
              <a:t> </a:t>
            </a:r>
            <a:endParaRPr lang="en-US" dirty="0" smtClean="0"/>
          </a:p>
          <a:p>
            <a:endParaRPr lang="en-US" dirty="0" smtClean="0"/>
          </a:p>
          <a:p>
            <a:r>
              <a:rPr lang="en-US" dirty="0" smtClean="0"/>
              <a:t>Brandon: Scholarships</a:t>
            </a:r>
          </a:p>
          <a:p>
            <a:endParaRPr lang="en-US" dirty="0" smtClean="0"/>
          </a:p>
          <a:p>
            <a:r>
              <a:rPr lang="en-US" dirty="0" smtClean="0"/>
              <a:t>Chris</a:t>
            </a:r>
            <a:r>
              <a:rPr lang="en-US" baseline="0" dirty="0" smtClean="0"/>
              <a:t> </a:t>
            </a:r>
            <a:r>
              <a:rPr lang="en-US" baseline="0" dirty="0" err="1" smtClean="0"/>
              <a:t>Hallum</a:t>
            </a:r>
            <a:r>
              <a:rPr lang="en-US" baseline="0" dirty="0" smtClean="0"/>
              <a:t>: students and notecards, ambassadors</a:t>
            </a:r>
          </a:p>
          <a:p>
            <a:r>
              <a:rPr lang="en-US" dirty="0" smtClean="0"/>
              <a:t>Sara Emery: The UGA Alumni Association is creating</a:t>
            </a:r>
            <a:r>
              <a:rPr lang="en-US" baseline="0" dirty="0" smtClean="0"/>
              <a:t> a speakers list for alumni chapters throughout the US. Faculty and administrators interested in serving as a guest lecturer (including recitals, lecture recitals, etc.) should contact Sara to learn more about this opportunity. (Sara has followed this announcement up with an email on this topic).</a:t>
            </a:r>
          </a:p>
          <a:p>
            <a:endParaRPr lang="en-US" baseline="0" dirty="0" smtClean="0"/>
          </a:p>
          <a:p>
            <a:r>
              <a:rPr lang="en-US" baseline="0" dirty="0" smtClean="0"/>
              <a:t>Chris </a:t>
            </a:r>
            <a:r>
              <a:rPr lang="en-US" baseline="0" dirty="0" err="1" smtClean="0"/>
              <a:t>Hallum</a:t>
            </a:r>
            <a:r>
              <a:rPr lang="en-US" baseline="0" dirty="0" smtClean="0"/>
              <a:t>: Nominations will soon be open for HHSOM Undergraduate Student Ambassador program. Student ambassadors support the school in recruiting, admissions and development. Chris hopes to have students from a variety of areas within the School, so please consider nominating top students from your areas. Chris also reminded faculty of the importance of providing letters of support for student admissions files (these should be sent to Chris) in as timely a manner as possible. These are very helpful in getting students through the UGA admissions process. Also, faculty are encouraged to keep in touch with prospective recruits throughout the process. </a:t>
            </a:r>
          </a:p>
          <a:p>
            <a:endParaRPr lang="en-US" baseline="0" dirty="0" smtClean="0"/>
          </a:p>
          <a:p>
            <a:r>
              <a:rPr lang="en-US" baseline="0" dirty="0" smtClean="0"/>
              <a:t>Pete Jutras: The budget for TAs for the upcoming academic year has very little room for the general recruiting pool, the result of a reduction in funds from external sources, as well as UGA requirements for salary participation by the HHSOM. Strong candidates who are well qualified for musicology or theory assignment areas may be considered for support. UGA’s ICE initiative also has graduate assistantships. A small group of students may qualify for Out of State waivers (including international students). Faculty with TAs assigned to them are asked to be reasonable in expectations of the time commitments for the TA duties. There have been concerns brought to the administration by TAs about being overworked and worries about receiving strong reference letters if they complain. TAs should not be expected to go beyond the weekly hours assigned. </a:t>
            </a:r>
          </a:p>
          <a:p>
            <a:endParaRPr lang="en-US" baseline="0" dirty="0" smtClean="0"/>
          </a:p>
          <a:p>
            <a:r>
              <a:rPr lang="en-US" baseline="0" dirty="0" smtClean="0"/>
              <a:t>President’s Interdisciplinary Seed Grant Program (https://</a:t>
            </a:r>
            <a:r>
              <a:rPr lang="en-US" baseline="0" dirty="0" err="1" smtClean="0"/>
              <a:t>research.uga.edu</a:t>
            </a:r>
            <a:r>
              <a:rPr lang="en-US" baseline="0" dirty="0" smtClean="0"/>
              <a:t>/research-announcements/2017/01/25/presidents-interdisciplinary-seed-grant-program-announced/): new internal seed grant program seeking interdisciplinary proposals in five area, two of which should apply to the area of music: enhancing global health and well-being and building vital and prosperous communities. Interested faculty should contact Pete a.s.a.p. as initial letters of intent are due Feb. 28. OVPR is also a resource for pursuing federal grants. Again, contact Pete to learn more.</a:t>
            </a:r>
          </a:p>
          <a:p>
            <a:endParaRPr lang="en-US" baseline="0" dirty="0" smtClean="0"/>
          </a:p>
          <a:p>
            <a:r>
              <a:rPr lang="en-US" baseline="0" dirty="0" smtClean="0"/>
              <a:t>Brandon </a:t>
            </a:r>
            <a:r>
              <a:rPr lang="en-US" baseline="0" dirty="0" err="1" smtClean="0"/>
              <a:t>Craswell</a:t>
            </a:r>
            <a:r>
              <a:rPr lang="en-US" baseline="0" dirty="0" smtClean="0"/>
              <a:t>: Area chairs now have the scholarship budget lists. Scholarship offer sheets should be turned in by Feb. 28. Names of students who may need a special admit or waiver need to be turned in, as well. These students must be on scholarship, as well. Please include a statement on each student on why this is an important admit request.</a:t>
            </a:r>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9711BF7C-02E4-9943-96A4-575D1F50D164}" type="slidenum">
              <a:rPr lang="en-US" smtClean="0"/>
              <a:t>3</a:t>
            </a:fld>
            <a:endParaRPr lang="en-US"/>
          </a:p>
        </p:txBody>
      </p:sp>
    </p:spTree>
    <p:extLst>
      <p:ext uri="{BB962C8B-B14F-4D97-AF65-F5344CB8AC3E}">
        <p14:creationId xmlns:p14="http://schemas.microsoft.com/office/powerpoint/2010/main" val="425790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One-time grants:</a:t>
            </a:r>
            <a:r>
              <a:rPr lang="en-US" baseline="0" dirty="0" smtClean="0"/>
              <a:t> proposals have been reviewed by Area Chairs and students were invited to give input at a Student Advisory Council meeting. They are now with Dale for the next phase of review.</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711BF7C-02E4-9943-96A4-575D1F50D164}" type="slidenum">
              <a:rPr lang="en-US" smtClean="0"/>
              <a:t>4</a:t>
            </a:fld>
            <a:endParaRPr lang="en-US"/>
          </a:p>
        </p:txBody>
      </p:sp>
    </p:spTree>
    <p:extLst>
      <p:ext uri="{BB962C8B-B14F-4D97-AF65-F5344CB8AC3E}">
        <p14:creationId xmlns:p14="http://schemas.microsoft.com/office/powerpoint/2010/main" val="44462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HHSOM Teaching Awards: guidelines were resent following the faculty meeting.</a:t>
            </a:r>
          </a:p>
          <a:p>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711BF7C-02E4-9943-96A4-575D1F50D164}" type="slidenum">
              <a:rPr lang="en-US" smtClean="0"/>
              <a:t>5</a:t>
            </a:fld>
            <a:endParaRPr lang="en-US"/>
          </a:p>
        </p:txBody>
      </p:sp>
    </p:spTree>
    <p:extLst>
      <p:ext uri="{BB962C8B-B14F-4D97-AF65-F5344CB8AC3E}">
        <p14:creationId xmlns:p14="http://schemas.microsoft.com/office/powerpoint/2010/main" val="345691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A2u: UGA joined this national arts research</a:t>
            </a:r>
            <a:r>
              <a:rPr lang="en-US" sz="1200" baseline="0" dirty="0" smtClean="0"/>
              <a:t> consortium in the fall and anticipates hosting the national conference at UGA within the next few years. Faculty are encouraged to learn more about this partnership and consider how to become a part of it (https://</a:t>
            </a:r>
            <a:r>
              <a:rPr lang="en-US" sz="1200" baseline="0" dirty="0" err="1" smtClean="0"/>
              <a:t>willson.uga.edu</a:t>
            </a:r>
            <a:r>
              <a:rPr lang="en-US" sz="1200" baseline="0" dirty="0" smtClean="0"/>
              <a:t>/research/research-clusters/alliance-for-the-arts-in-research-universities-a2ru/)</a:t>
            </a:r>
          </a:p>
        </p:txBody>
      </p:sp>
      <p:sp>
        <p:nvSpPr>
          <p:cNvPr id="4" name="Slide Number Placeholder 3"/>
          <p:cNvSpPr>
            <a:spLocks noGrp="1"/>
          </p:cNvSpPr>
          <p:nvPr>
            <p:ph type="sldNum" sz="quarter" idx="10"/>
          </p:nvPr>
        </p:nvSpPr>
        <p:spPr/>
        <p:txBody>
          <a:bodyPr/>
          <a:lstStyle/>
          <a:p>
            <a:fld id="{9711BF7C-02E4-9943-96A4-575D1F50D164}" type="slidenum">
              <a:rPr lang="en-US" smtClean="0"/>
              <a:t>6</a:t>
            </a:fld>
            <a:endParaRPr lang="en-US"/>
          </a:p>
        </p:txBody>
      </p:sp>
    </p:spTree>
    <p:extLst>
      <p:ext uri="{BB962C8B-B14F-4D97-AF65-F5344CB8AC3E}">
        <p14:creationId xmlns:p14="http://schemas.microsoft.com/office/powerpoint/2010/main" val="2011770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UGA will likely host in next 2-3 years.</a:t>
            </a:r>
            <a:endParaRPr lang="en-US" dirty="0"/>
          </a:p>
        </p:txBody>
      </p:sp>
      <p:sp>
        <p:nvSpPr>
          <p:cNvPr id="4" name="Slide Number Placeholder 3"/>
          <p:cNvSpPr>
            <a:spLocks noGrp="1"/>
          </p:cNvSpPr>
          <p:nvPr>
            <p:ph type="sldNum" sz="quarter" idx="10"/>
          </p:nvPr>
        </p:nvSpPr>
        <p:spPr/>
        <p:txBody>
          <a:bodyPr/>
          <a:lstStyle/>
          <a:p>
            <a:fld id="{9711BF7C-02E4-9943-96A4-575D1F50D164}" type="slidenum">
              <a:rPr lang="en-US" smtClean="0"/>
              <a:t>8</a:t>
            </a:fld>
            <a:endParaRPr lang="en-US"/>
          </a:p>
        </p:txBody>
      </p:sp>
    </p:spTree>
    <p:extLst>
      <p:ext uri="{BB962C8B-B14F-4D97-AF65-F5344CB8AC3E}">
        <p14:creationId xmlns:p14="http://schemas.microsoft.com/office/powerpoint/2010/main" val="1554246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Josh Bynum was re-elected</a:t>
            </a:r>
            <a:r>
              <a:rPr lang="en-US" baseline="0" dirty="0" smtClean="0"/>
              <a:t> to serve on the Franklin Faculty Senate for another three year term. </a:t>
            </a:r>
          </a:p>
          <a:p>
            <a:endParaRPr lang="en-US" baseline="0" dirty="0" smtClean="0"/>
          </a:p>
          <a:p>
            <a:r>
              <a:rPr lang="en-US" baseline="0" dirty="0" smtClean="0"/>
              <a:t>Maggie Snyder will serve on the University Council for another three year term.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711BF7C-02E4-9943-96A4-575D1F50D164}" type="slidenum">
              <a:rPr lang="en-US" smtClean="0"/>
              <a:t>9</a:t>
            </a:fld>
            <a:endParaRPr lang="en-US"/>
          </a:p>
        </p:txBody>
      </p:sp>
    </p:spTree>
    <p:extLst>
      <p:ext uri="{BB962C8B-B14F-4D97-AF65-F5344CB8AC3E}">
        <p14:creationId xmlns:p14="http://schemas.microsoft.com/office/powerpoint/2010/main" val="81076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Jazz</a:t>
            </a:r>
            <a:r>
              <a:rPr lang="en-US" baseline="0" dirty="0" smtClean="0"/>
              <a:t> Minor: The Jazz Minor is now available for SOM music students, but there can be no duplication of classes between the Minor and Major degrees. For this reason, the School will also look in to a certificate program, which would allow for cross counting of classes between the Major and Certificate.</a:t>
            </a:r>
          </a:p>
          <a:p>
            <a:endParaRPr lang="en-US" baseline="0" dirty="0" smtClean="0"/>
          </a:p>
          <a:p>
            <a:r>
              <a:rPr lang="en-US" baseline="0" dirty="0" smtClean="0"/>
              <a:t>Performance Certificate is still in the development stage.</a:t>
            </a:r>
          </a:p>
          <a:p>
            <a:endParaRPr lang="en-US" baseline="0" dirty="0" smtClean="0"/>
          </a:p>
          <a:p>
            <a:r>
              <a:rPr lang="en-US" baseline="0" dirty="0" smtClean="0"/>
              <a:t>Double Dawgs are students who earn a bachelor’s degree and a masters degree in 5 years. Ideas on how this might work for Music majors should be sent to day.</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711BF7C-02E4-9943-96A4-575D1F50D164}" type="slidenum">
              <a:rPr lang="en-US" smtClean="0"/>
              <a:t>10</a:t>
            </a:fld>
            <a:endParaRPr lang="en-US"/>
          </a:p>
        </p:txBody>
      </p:sp>
    </p:spTree>
    <p:extLst>
      <p:ext uri="{BB962C8B-B14F-4D97-AF65-F5344CB8AC3E}">
        <p14:creationId xmlns:p14="http://schemas.microsoft.com/office/powerpoint/2010/main" val="903621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956515-DC99-784F-B5BA-CB5A68DF271B}" type="datetimeFigureOut">
              <a:rPr lang="en-US" smtClean="0"/>
              <a:t>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20570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56515-DC99-784F-B5BA-CB5A68DF271B}" type="datetimeFigureOut">
              <a:rPr lang="en-US" smtClean="0"/>
              <a:t>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54334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56515-DC99-784F-B5BA-CB5A68DF271B}" type="datetimeFigureOut">
              <a:rPr lang="en-US" smtClean="0"/>
              <a:t>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93054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956515-DC99-784F-B5BA-CB5A68DF271B}" type="datetimeFigureOut">
              <a:rPr lang="en-US" smtClean="0"/>
              <a:t>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907014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956515-DC99-784F-B5BA-CB5A68DF271B}" type="datetimeFigureOut">
              <a:rPr lang="en-US" smtClean="0"/>
              <a:t>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53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956515-DC99-784F-B5BA-CB5A68DF271B}" type="datetimeFigureOut">
              <a:rPr lang="en-US" smtClean="0"/>
              <a:t>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9566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956515-DC99-784F-B5BA-CB5A68DF271B}" type="datetimeFigureOut">
              <a:rPr lang="en-US" smtClean="0"/>
              <a:t>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52432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956515-DC99-784F-B5BA-CB5A68DF271B}" type="datetimeFigureOut">
              <a:rPr lang="en-US" smtClean="0"/>
              <a:t>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981479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56515-DC99-784F-B5BA-CB5A68DF271B}" type="datetimeFigureOut">
              <a:rPr lang="en-US" smtClean="0"/>
              <a:t>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70408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956515-DC99-784F-B5BA-CB5A68DF271B}" type="datetimeFigureOut">
              <a:rPr lang="en-US" smtClean="0"/>
              <a:t>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70802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956515-DC99-784F-B5BA-CB5A68DF271B}" type="datetimeFigureOut">
              <a:rPr lang="en-US" smtClean="0"/>
              <a:t>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BA302D-3CDE-AE42-98B2-6DDAA91DE78B}" type="slidenum">
              <a:rPr lang="en-US" smtClean="0"/>
              <a:t>‹#›</a:t>
            </a:fld>
            <a:endParaRPr lang="en-US"/>
          </a:p>
        </p:txBody>
      </p:sp>
    </p:spTree>
    <p:extLst>
      <p:ext uri="{BB962C8B-B14F-4D97-AF65-F5344CB8AC3E}">
        <p14:creationId xmlns:p14="http://schemas.microsoft.com/office/powerpoint/2010/main" val="13292566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56515-DC99-784F-B5BA-CB5A68DF271B}" type="datetimeFigureOut">
              <a:rPr lang="en-US" smtClean="0"/>
              <a:t>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A302D-3CDE-AE42-98B2-6DDAA91DE78B}" type="slidenum">
              <a:rPr lang="en-US" smtClean="0"/>
              <a:t>‹#›</a:t>
            </a:fld>
            <a:endParaRPr lang="en-US"/>
          </a:p>
        </p:txBody>
      </p:sp>
    </p:spTree>
    <p:extLst>
      <p:ext uri="{BB962C8B-B14F-4D97-AF65-F5344CB8AC3E}">
        <p14:creationId xmlns:p14="http://schemas.microsoft.com/office/powerpoint/2010/main" val="1213857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20" Type="http://schemas.openxmlformats.org/officeDocument/2006/relationships/hyperlink" Target="http://a2ru.org/partners/university-of-colorado-denver/" TargetMode="External"/><Relationship Id="rId21" Type="http://schemas.openxmlformats.org/officeDocument/2006/relationships/hyperlink" Target="http://a2ru.org/partners/university-of-florida/" TargetMode="External"/><Relationship Id="rId22" Type="http://schemas.openxmlformats.org/officeDocument/2006/relationships/hyperlink" Target="http://a2ru.org/partners/university-of-georgia/" TargetMode="External"/><Relationship Id="rId23" Type="http://schemas.openxmlformats.org/officeDocument/2006/relationships/hyperlink" Target="http://a2ru.org/partners/university-of-houston/" TargetMode="External"/><Relationship Id="rId24" Type="http://schemas.openxmlformats.org/officeDocument/2006/relationships/hyperlink" Target="http://a2ru.org/partners/university-of-illinois-urbana-champaign/" TargetMode="External"/><Relationship Id="rId25" Type="http://schemas.openxmlformats.org/officeDocument/2006/relationships/hyperlink" Target="http://a2ru.org/partners/university-of-iowa/" TargetMode="External"/><Relationship Id="rId26" Type="http://schemas.openxmlformats.org/officeDocument/2006/relationships/hyperlink" Target="http://a2ru.org/partners/university-of-michigan/" TargetMode="External"/><Relationship Id="rId27" Type="http://schemas.openxmlformats.org/officeDocument/2006/relationships/hyperlink" Target="http://a2ru.org/partners/university-of-nebraska-lincoln/" TargetMode="External"/><Relationship Id="rId28" Type="http://schemas.openxmlformats.org/officeDocument/2006/relationships/hyperlink" Target="http://a2ru.org/partners/university-of-utah/" TargetMode="External"/><Relationship Id="rId29" Type="http://schemas.openxmlformats.org/officeDocument/2006/relationships/hyperlink" Target="http://a2ru.org/partners/university-of-virginia" TargetMode="External"/><Relationship Id="rId1" Type="http://schemas.openxmlformats.org/officeDocument/2006/relationships/slideLayout" Target="../slideLayouts/slideLayout6.xml"/><Relationship Id="rId2" Type="http://schemas.openxmlformats.org/officeDocument/2006/relationships/hyperlink" Target="http://a2ru.org/partners/arizona-state-university/" TargetMode="External"/><Relationship Id="rId3" Type="http://schemas.openxmlformats.org/officeDocument/2006/relationships/hyperlink" Target="http://a2ru.org/partners/boston-university" TargetMode="External"/><Relationship Id="rId4" Type="http://schemas.openxmlformats.org/officeDocument/2006/relationships/hyperlink" Target="http://a2ru.org/partners/carnegie-mellon-university/" TargetMode="External"/><Relationship Id="rId5" Type="http://schemas.openxmlformats.org/officeDocument/2006/relationships/hyperlink" Target="http://a2ru.org/partners/dartmouth-college/" TargetMode="External"/><Relationship Id="rId30" Type="http://schemas.openxmlformats.org/officeDocument/2006/relationships/hyperlink" Target="http://a2ru.org/partners/university-wisconsin-madison/" TargetMode="External"/><Relationship Id="rId31" Type="http://schemas.openxmlformats.org/officeDocument/2006/relationships/hyperlink" Target="http://a2ru.org/partners/virginia-commonwealth-university/" TargetMode="External"/><Relationship Id="rId32" Type="http://schemas.openxmlformats.org/officeDocument/2006/relationships/hyperlink" Target="http://a2ru.org/partners/virginia-tech/" TargetMode="External"/><Relationship Id="rId9" Type="http://schemas.openxmlformats.org/officeDocument/2006/relationships/hyperlink" Target="http://a2ru.org/partners/kent-state-university" TargetMode="External"/><Relationship Id="rId6" Type="http://schemas.openxmlformats.org/officeDocument/2006/relationships/hyperlink" Target="http://a2ru.org/partners/iowa-state-university/" TargetMode="External"/><Relationship Id="rId7" Type="http://schemas.openxmlformats.org/officeDocument/2006/relationships/hyperlink" Target="http://a2ru.org/partners/james-madison-university/" TargetMode="External"/><Relationship Id="rId8" Type="http://schemas.openxmlformats.org/officeDocument/2006/relationships/hyperlink" Target="http://a2ru.org/partners/johns-hopkins-university/" TargetMode="External"/><Relationship Id="rId33" Type="http://schemas.openxmlformats.org/officeDocument/2006/relationships/hyperlink" Target="http://a2ru.org/partners/washington-university-in-st-louis/" TargetMode="External"/><Relationship Id="rId10" Type="http://schemas.openxmlformats.org/officeDocument/2006/relationships/hyperlink" Target="http://a2ru.org/partners/louisiana-state-university" TargetMode="External"/><Relationship Id="rId11" Type="http://schemas.openxmlformats.org/officeDocument/2006/relationships/hyperlink" Target="http://a2ru.org/partners/massachusetts-institute-of-technology/" TargetMode="External"/><Relationship Id="rId12" Type="http://schemas.openxmlformats.org/officeDocument/2006/relationships/hyperlink" Target="http://a2ru.org/partners/ohio-state-university/" TargetMode="External"/><Relationship Id="rId13" Type="http://schemas.openxmlformats.org/officeDocument/2006/relationships/hyperlink" Target="http://a2ru.org/partners/pennsylvania-state-university/" TargetMode="External"/><Relationship Id="rId14" Type="http://schemas.openxmlformats.org/officeDocument/2006/relationships/hyperlink" Target="http://a2ru.org/partners/texas-tech-university/" TargetMode="External"/><Relationship Id="rId15" Type="http://schemas.openxmlformats.org/officeDocument/2006/relationships/hyperlink" Target="http://a2ru.org/partners/tufts-university/" TargetMode="External"/><Relationship Id="rId16" Type="http://schemas.openxmlformats.org/officeDocument/2006/relationships/hyperlink" Target="http://a2ru.org/partners/university-of-alabama/" TargetMode="External"/><Relationship Id="rId17" Type="http://schemas.openxmlformats.org/officeDocument/2006/relationships/hyperlink" Target="http://a2ru.org/partners/university-of-alabama-birmingham/" TargetMode="External"/><Relationship Id="rId18" Type="http://schemas.openxmlformats.org/officeDocument/2006/relationships/hyperlink" Target="http://a2ru.org/partners/university-of-cincinnati/" TargetMode="External"/><Relationship Id="rId19" Type="http://schemas.openxmlformats.org/officeDocument/2006/relationships/hyperlink" Target="http://a2ru.org/partners-members/university-of-colorado-at-boulde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HHSOM Faculty Meeting</a:t>
            </a:r>
            <a:endParaRPr lang="en-US" dirty="0"/>
          </a:p>
        </p:txBody>
      </p:sp>
      <p:sp>
        <p:nvSpPr>
          <p:cNvPr id="3" name="Subtitle 2"/>
          <p:cNvSpPr>
            <a:spLocks noGrp="1"/>
          </p:cNvSpPr>
          <p:nvPr>
            <p:ph type="subTitle" idx="1"/>
          </p:nvPr>
        </p:nvSpPr>
        <p:spPr/>
        <p:txBody>
          <a:bodyPr/>
          <a:lstStyle/>
          <a:p>
            <a:r>
              <a:rPr lang="en-US" dirty="0" smtClean="0"/>
              <a:t>7 February 2017</a:t>
            </a:r>
            <a:endParaRPr lang="en-US" dirty="0"/>
          </a:p>
        </p:txBody>
      </p:sp>
    </p:spTree>
    <p:extLst>
      <p:ext uri="{BB962C8B-B14F-4D97-AF65-F5344CB8AC3E}">
        <p14:creationId xmlns:p14="http://schemas.microsoft.com/office/powerpoint/2010/main" val="1695847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Revisions, etc.</a:t>
            </a:r>
            <a:endParaRPr lang="en-US" dirty="0"/>
          </a:p>
        </p:txBody>
      </p:sp>
      <p:sp>
        <p:nvSpPr>
          <p:cNvPr id="3" name="Content Placeholder 2"/>
          <p:cNvSpPr>
            <a:spLocks noGrp="1"/>
          </p:cNvSpPr>
          <p:nvPr>
            <p:ph idx="1"/>
          </p:nvPr>
        </p:nvSpPr>
        <p:spPr/>
        <p:txBody>
          <a:bodyPr/>
          <a:lstStyle/>
          <a:p>
            <a:r>
              <a:rPr lang="en-US" dirty="0" smtClean="0"/>
              <a:t>Career Center Search Committee named this week</a:t>
            </a:r>
          </a:p>
          <a:p>
            <a:r>
              <a:rPr lang="en-US" dirty="0" smtClean="0"/>
              <a:t>Course schedule for fall</a:t>
            </a:r>
          </a:p>
          <a:p>
            <a:endParaRPr lang="en-US" dirty="0" smtClean="0"/>
          </a:p>
          <a:p>
            <a:r>
              <a:rPr lang="en-US" dirty="0" smtClean="0"/>
              <a:t>Jazz: minor vs. certificate</a:t>
            </a:r>
          </a:p>
          <a:p>
            <a:r>
              <a:rPr lang="en-US" dirty="0" smtClean="0"/>
              <a:t>Performance certificate</a:t>
            </a:r>
          </a:p>
          <a:p>
            <a:r>
              <a:rPr lang="en-US" dirty="0" smtClean="0"/>
              <a:t>“Double Dawgs”</a:t>
            </a:r>
          </a:p>
          <a:p>
            <a:r>
              <a:rPr lang="en-US" dirty="0" smtClean="0"/>
              <a:t>Other ad hoc discussion groups for long-term change</a:t>
            </a:r>
            <a:endParaRPr lang="en-US" dirty="0"/>
          </a:p>
        </p:txBody>
      </p:sp>
    </p:spTree>
    <p:extLst>
      <p:ext uri="{BB962C8B-B14F-4D97-AF65-F5344CB8AC3E}">
        <p14:creationId xmlns:p14="http://schemas.microsoft.com/office/powerpoint/2010/main" val="1467087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8:30 – 9:00	HHSOM business and announcements</a:t>
            </a:r>
          </a:p>
          <a:p>
            <a:endParaRPr lang="en-US" dirty="0"/>
          </a:p>
          <a:p>
            <a:r>
              <a:rPr lang="en-US" dirty="0" smtClean="0"/>
              <a:t>9:00 – 9:30	Tenure-track and tenured professors	</a:t>
            </a:r>
          </a:p>
          <a:p>
            <a:pPr lvl="7"/>
            <a:r>
              <a:rPr lang="en-US" sz="2400" dirty="0" smtClean="0"/>
              <a:t>Faculty Search Matters</a:t>
            </a:r>
          </a:p>
        </p:txBody>
      </p:sp>
    </p:spTree>
    <p:extLst>
      <p:ext uri="{BB962C8B-B14F-4D97-AF65-F5344CB8AC3E}">
        <p14:creationId xmlns:p14="http://schemas.microsoft.com/office/powerpoint/2010/main" val="546698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a:t>
            </a:r>
            <a:endParaRPr lang="en-US" dirty="0"/>
          </a:p>
        </p:txBody>
      </p:sp>
      <p:sp>
        <p:nvSpPr>
          <p:cNvPr id="3" name="Content Placeholder 2"/>
          <p:cNvSpPr>
            <a:spLocks noGrp="1"/>
          </p:cNvSpPr>
          <p:nvPr>
            <p:ph idx="1"/>
          </p:nvPr>
        </p:nvSpPr>
        <p:spPr/>
        <p:txBody>
          <a:bodyPr/>
          <a:lstStyle/>
          <a:p>
            <a:r>
              <a:rPr lang="en-US" dirty="0"/>
              <a:t>Chris </a:t>
            </a:r>
            <a:r>
              <a:rPr lang="en-US" dirty="0" err="1"/>
              <a:t>Hallum</a:t>
            </a:r>
            <a:r>
              <a:rPr lang="en-US" dirty="0"/>
              <a:t>, undergraduate admissions</a:t>
            </a:r>
          </a:p>
          <a:p>
            <a:r>
              <a:rPr lang="en-US" dirty="0"/>
              <a:t>Sara Emery, development</a:t>
            </a:r>
          </a:p>
          <a:p>
            <a:r>
              <a:rPr lang="en-US" dirty="0" smtClean="0"/>
              <a:t>Amy Pollard, performance coordinator</a:t>
            </a:r>
          </a:p>
          <a:p>
            <a:r>
              <a:rPr lang="en-US" dirty="0" smtClean="0"/>
              <a:t>Pete Jutras, associate director research and graduate studies</a:t>
            </a:r>
          </a:p>
          <a:p>
            <a:r>
              <a:rPr lang="en-US" dirty="0" smtClean="0"/>
              <a:t>Brandon </a:t>
            </a:r>
            <a:r>
              <a:rPr lang="en-US" dirty="0" err="1" smtClean="0"/>
              <a:t>Craswell</a:t>
            </a:r>
            <a:r>
              <a:rPr lang="en-US" dirty="0" smtClean="0"/>
              <a:t>, undergraduate coordinator</a:t>
            </a:r>
          </a:p>
        </p:txBody>
      </p:sp>
    </p:spTree>
    <p:extLst>
      <p:ext uri="{BB962C8B-B14F-4D97-AF65-F5344CB8AC3E}">
        <p14:creationId xmlns:p14="http://schemas.microsoft.com/office/powerpoint/2010/main" val="596213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Announcements</a:t>
            </a:r>
            <a:endParaRPr lang="en-US" dirty="0"/>
          </a:p>
        </p:txBody>
      </p:sp>
      <p:sp>
        <p:nvSpPr>
          <p:cNvPr id="3" name="Content Placeholder 2"/>
          <p:cNvSpPr>
            <a:spLocks noGrp="1"/>
          </p:cNvSpPr>
          <p:nvPr>
            <p:ph idx="1"/>
          </p:nvPr>
        </p:nvSpPr>
        <p:spPr/>
        <p:txBody>
          <a:bodyPr>
            <a:normAutofit/>
          </a:bodyPr>
          <a:lstStyle/>
          <a:p>
            <a:r>
              <a:rPr lang="en-US" dirty="0" err="1" smtClean="0"/>
              <a:t>McCay</a:t>
            </a:r>
            <a:r>
              <a:rPr lang="en-US" dirty="0" smtClean="0"/>
              <a:t> Grants 2017-18: send proposals and budgets to Pete Jutras</a:t>
            </a:r>
          </a:p>
          <a:p>
            <a:r>
              <a:rPr lang="en-US" dirty="0" smtClean="0"/>
              <a:t>1-time grant proposals under deliberation</a:t>
            </a:r>
          </a:p>
          <a:p>
            <a:pPr lvl="1"/>
            <a:r>
              <a:rPr lang="en-US" dirty="0" smtClean="0"/>
              <a:t>$1 million available, $3.5 million in requests</a:t>
            </a:r>
          </a:p>
          <a:p>
            <a:pPr lvl="1"/>
            <a:r>
              <a:rPr lang="en-US" dirty="0" smtClean="0"/>
              <a:t>Area Chair Council discussion, student meeting</a:t>
            </a:r>
          </a:p>
          <a:p>
            <a:r>
              <a:rPr lang="en-US" dirty="0" smtClean="0"/>
              <a:t>Convocation graduation speaker</a:t>
            </a:r>
          </a:p>
          <a:p>
            <a:pPr lvl="1"/>
            <a:r>
              <a:rPr lang="en-US" dirty="0" smtClean="0"/>
              <a:t>Please consider names and forward them to Dale</a:t>
            </a:r>
          </a:p>
          <a:p>
            <a:r>
              <a:rPr lang="en-US" dirty="0" smtClean="0"/>
              <a:t>When performers / alumni come to campus, inform us please</a:t>
            </a:r>
          </a:p>
        </p:txBody>
      </p:sp>
    </p:spTree>
    <p:extLst>
      <p:ext uri="{BB962C8B-B14F-4D97-AF65-F5344CB8AC3E}">
        <p14:creationId xmlns:p14="http://schemas.microsoft.com/office/powerpoint/2010/main" val="45982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ssolv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Announcements</a:t>
            </a:r>
            <a:endParaRPr lang="en-US" dirty="0"/>
          </a:p>
        </p:txBody>
      </p:sp>
      <p:sp>
        <p:nvSpPr>
          <p:cNvPr id="3" name="Content Placeholder 2"/>
          <p:cNvSpPr>
            <a:spLocks noGrp="1"/>
          </p:cNvSpPr>
          <p:nvPr>
            <p:ph idx="1"/>
          </p:nvPr>
        </p:nvSpPr>
        <p:spPr/>
        <p:txBody>
          <a:bodyPr/>
          <a:lstStyle/>
          <a:p>
            <a:r>
              <a:rPr lang="en-US" dirty="0" smtClean="0"/>
              <a:t>HHSOM Teaching Awards</a:t>
            </a:r>
          </a:p>
          <a:p>
            <a:pPr lvl="1"/>
            <a:r>
              <a:rPr lang="en-US" dirty="0" smtClean="0"/>
              <a:t>Guidelines forwarded mid-December</a:t>
            </a:r>
          </a:p>
          <a:p>
            <a:pPr lvl="1"/>
            <a:r>
              <a:rPr lang="en-US" dirty="0" smtClean="0"/>
              <a:t>Due February 15</a:t>
            </a:r>
          </a:p>
          <a:p>
            <a:r>
              <a:rPr lang="en-US" dirty="0" smtClean="0"/>
              <a:t>2016 Performance Reviews</a:t>
            </a:r>
          </a:p>
          <a:p>
            <a:pPr lvl="1"/>
            <a:r>
              <a:rPr lang="en-US" dirty="0" smtClean="0"/>
              <a:t>Interviews: </a:t>
            </a:r>
          </a:p>
          <a:p>
            <a:pPr lvl="2"/>
            <a:r>
              <a:rPr lang="en-US" dirty="0" smtClean="0"/>
              <a:t>Untenured</a:t>
            </a:r>
          </a:p>
          <a:p>
            <a:pPr lvl="2"/>
            <a:r>
              <a:rPr lang="en-US" dirty="0" smtClean="0"/>
              <a:t>Those anticipating promotion in next 3 years</a:t>
            </a:r>
          </a:p>
          <a:p>
            <a:pPr lvl="2"/>
            <a:r>
              <a:rPr lang="en-US" dirty="0" smtClean="0"/>
              <a:t>Any others who would like to speak with Director</a:t>
            </a:r>
          </a:p>
          <a:p>
            <a:endParaRPr lang="en-US" dirty="0" smtClean="0"/>
          </a:p>
          <a:p>
            <a:endParaRPr lang="en-US" dirty="0"/>
          </a:p>
        </p:txBody>
      </p:sp>
    </p:spTree>
    <p:extLst>
      <p:ext uri="{BB962C8B-B14F-4D97-AF65-F5344CB8AC3E}">
        <p14:creationId xmlns:p14="http://schemas.microsoft.com/office/powerpoint/2010/main" val="135033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dissolv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a2ru– Alliance for the Arts in Research Universities</a:t>
            </a:r>
            <a:endParaRPr lang="en-US" sz="3600" b="1" dirty="0"/>
          </a:p>
        </p:txBody>
      </p:sp>
      <p:sp>
        <p:nvSpPr>
          <p:cNvPr id="8" name="Rectangle 7"/>
          <p:cNvSpPr/>
          <p:nvPr/>
        </p:nvSpPr>
        <p:spPr>
          <a:xfrm>
            <a:off x="1447800" y="1997563"/>
            <a:ext cx="9337964" cy="2062103"/>
          </a:xfrm>
          <a:prstGeom prst="rect">
            <a:avLst/>
          </a:prstGeom>
        </p:spPr>
        <p:txBody>
          <a:bodyPr wrap="square">
            <a:spAutoFit/>
          </a:bodyPr>
          <a:lstStyle/>
          <a:p>
            <a:r>
              <a:rPr lang="en-US" sz="3200" i="1" dirty="0" smtClean="0">
                <a:solidFill>
                  <a:srgbClr val="FF0000"/>
                </a:solidFill>
                <a:effectLst/>
                <a:latin typeface="Minion Pro" charset="0"/>
              </a:rPr>
              <a:t>The Alliance for the Arts in Research Universities (a2ru) generates knowledge, advocacy, and resources that enable universities to integrate arts and design practices, fostering highly adaptive creators and thinkers.</a:t>
            </a:r>
            <a:endParaRPr lang="en-US" sz="3200" dirty="0">
              <a:solidFill>
                <a:srgbClr val="FF0000"/>
              </a:solidFill>
              <a:effectLst/>
              <a:latin typeface="Minion Pro" charset="0"/>
            </a:endParaRPr>
          </a:p>
        </p:txBody>
      </p:sp>
    </p:spTree>
    <p:extLst>
      <p:ext uri="{BB962C8B-B14F-4D97-AF65-F5344CB8AC3E}">
        <p14:creationId xmlns:p14="http://schemas.microsoft.com/office/powerpoint/2010/main" val="1258905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A2RU – Alliance for the Arts in Research Universities</a:t>
            </a:r>
            <a:endParaRPr lang="en-US" sz="3600" b="1" dirty="0"/>
          </a:p>
        </p:txBody>
      </p:sp>
      <p:sp>
        <p:nvSpPr>
          <p:cNvPr id="5" name="Rectangle 4"/>
          <p:cNvSpPr/>
          <p:nvPr/>
        </p:nvSpPr>
        <p:spPr>
          <a:xfrm>
            <a:off x="1614055" y="1304820"/>
            <a:ext cx="4184073" cy="5632311"/>
          </a:xfrm>
          <a:prstGeom prst="rect">
            <a:avLst/>
          </a:prstGeom>
        </p:spPr>
        <p:txBody>
          <a:bodyPr wrap="square">
            <a:spAutoFit/>
          </a:bodyPr>
          <a:lstStyle/>
          <a:p>
            <a:pPr>
              <a:buFont typeface="Arial" charset="0"/>
              <a:buChar char="•"/>
            </a:pPr>
            <a:r>
              <a:rPr lang="en-US" dirty="0" smtClean="0">
                <a:solidFill>
                  <a:srgbClr val="FF891B"/>
                </a:solidFill>
                <a:effectLst/>
                <a:latin typeface="Minion Pro" charset="0"/>
                <a:hlinkClick r:id="rId2"/>
              </a:rPr>
              <a:t>Arizona State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3"/>
              </a:rPr>
              <a:t>Boston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4"/>
              </a:rPr>
              <a:t>Carnegie Mellon</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5"/>
              </a:rPr>
              <a:t>Dartmouth College</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6"/>
              </a:rPr>
              <a:t>Iowa State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7"/>
              </a:rPr>
              <a:t>James Madison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8"/>
              </a:rPr>
              <a:t>Johns Hopkins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9"/>
              </a:rPr>
              <a:t>Kent State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10"/>
              </a:rPr>
              <a:t>Louisiana State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11"/>
              </a:rPr>
              <a:t>Massachusetts Institute of Technology</a:t>
            </a:r>
            <a:endParaRPr lang="en-US" dirty="0" smtClean="0">
              <a:solidFill>
                <a:srgbClr val="FF891B"/>
              </a:solidFill>
              <a:effectLst/>
              <a:latin typeface="Minion Pro" charset="0"/>
            </a:endParaRPr>
          </a:p>
          <a:p>
            <a:pPr>
              <a:buFont typeface="Arial" charset="0"/>
              <a:buChar char="•"/>
            </a:pPr>
            <a:r>
              <a:rPr lang="en-US" dirty="0" smtClean="0">
                <a:solidFill>
                  <a:srgbClr val="7C888F"/>
                </a:solidFill>
                <a:effectLst/>
                <a:latin typeface="Minion Pro" charset="0"/>
              </a:rPr>
              <a:t>Michigan State University</a:t>
            </a:r>
          </a:p>
          <a:p>
            <a:pPr>
              <a:buFont typeface="Arial" charset="0"/>
              <a:buChar char="•"/>
            </a:pPr>
            <a:r>
              <a:rPr lang="en-US" dirty="0" smtClean="0">
                <a:solidFill>
                  <a:srgbClr val="7C888F"/>
                </a:solidFill>
                <a:effectLst/>
                <a:latin typeface="Minion Pro" charset="0"/>
              </a:rPr>
              <a:t>Northeastern University</a:t>
            </a:r>
          </a:p>
          <a:p>
            <a:pPr>
              <a:buFont typeface="Arial" charset="0"/>
              <a:buChar char="•"/>
            </a:pPr>
            <a:r>
              <a:rPr lang="en-US" dirty="0" smtClean="0">
                <a:solidFill>
                  <a:srgbClr val="FF891B"/>
                </a:solidFill>
                <a:effectLst/>
                <a:latin typeface="Minion Pro" charset="0"/>
                <a:hlinkClick r:id="rId12"/>
              </a:rPr>
              <a:t>The Ohio State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13"/>
              </a:rPr>
              <a:t>Pennsylvania State University</a:t>
            </a:r>
            <a:endParaRPr lang="en-US" dirty="0" smtClean="0">
              <a:solidFill>
                <a:srgbClr val="FF891B"/>
              </a:solidFill>
              <a:effectLst/>
              <a:latin typeface="Minion Pro" charset="0"/>
            </a:endParaRPr>
          </a:p>
          <a:p>
            <a:pPr>
              <a:buFont typeface="Arial" charset="0"/>
              <a:buChar char="•"/>
            </a:pPr>
            <a:r>
              <a:rPr lang="en-US" dirty="0" smtClean="0">
                <a:solidFill>
                  <a:srgbClr val="7C888F"/>
                </a:solidFill>
                <a:effectLst/>
                <a:latin typeface="Minion Pro" charset="0"/>
              </a:rPr>
              <a:t>Princeton University</a:t>
            </a:r>
          </a:p>
          <a:p>
            <a:pPr>
              <a:buFont typeface="Arial" charset="0"/>
              <a:buChar char="•"/>
            </a:pPr>
            <a:r>
              <a:rPr lang="en-US" dirty="0" smtClean="0">
                <a:solidFill>
                  <a:srgbClr val="FF891B"/>
                </a:solidFill>
                <a:effectLst/>
                <a:latin typeface="Minion Pro" charset="0"/>
                <a:hlinkClick r:id="rId14"/>
              </a:rPr>
              <a:t>Texas Tech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15"/>
              </a:rPr>
              <a:t>Tufts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16"/>
              </a:rPr>
              <a:t>The University of Alabama</a:t>
            </a:r>
            <a:endParaRPr lang="en-US" dirty="0" smtClean="0">
              <a:solidFill>
                <a:srgbClr val="FF891B"/>
              </a:solidFill>
              <a:effectLst/>
              <a:latin typeface="Minion Pro" charset="0"/>
            </a:endParaRPr>
          </a:p>
          <a:p>
            <a:pPr>
              <a:buFont typeface="Arial" charset="0"/>
              <a:buChar char="•"/>
            </a:pPr>
            <a:endParaRPr lang="en-US" dirty="0" smtClean="0">
              <a:solidFill>
                <a:srgbClr val="7C888F"/>
              </a:solidFill>
              <a:effectLst/>
              <a:latin typeface="Minion Pro" charset="0"/>
            </a:endParaRPr>
          </a:p>
          <a:p>
            <a:pPr>
              <a:buFont typeface="Arial" charset="0"/>
              <a:buChar char="•"/>
            </a:pPr>
            <a:endParaRPr lang="en-US" dirty="0">
              <a:solidFill>
                <a:srgbClr val="FF891B"/>
              </a:solidFill>
              <a:effectLst/>
              <a:latin typeface="Minion Pro" charset="0"/>
            </a:endParaRPr>
          </a:p>
        </p:txBody>
      </p:sp>
      <p:sp>
        <p:nvSpPr>
          <p:cNvPr id="6" name="Rectangle 5"/>
          <p:cNvSpPr/>
          <p:nvPr/>
        </p:nvSpPr>
        <p:spPr>
          <a:xfrm>
            <a:off x="6573982" y="1195950"/>
            <a:ext cx="4779818" cy="5355312"/>
          </a:xfrm>
          <a:prstGeom prst="rect">
            <a:avLst/>
          </a:prstGeom>
        </p:spPr>
        <p:txBody>
          <a:bodyPr wrap="square">
            <a:spAutoFit/>
          </a:bodyPr>
          <a:lstStyle/>
          <a:p>
            <a:pPr>
              <a:buFont typeface="Arial" charset="0"/>
              <a:buChar char="•"/>
            </a:pPr>
            <a:r>
              <a:rPr lang="en-US" dirty="0" smtClean="0">
                <a:solidFill>
                  <a:srgbClr val="FF891B"/>
                </a:solidFill>
                <a:effectLst/>
                <a:latin typeface="Minion Pro" charset="0"/>
                <a:hlinkClick r:id="rId17"/>
              </a:rPr>
              <a:t>The University of Alabama at Birmingham</a:t>
            </a:r>
            <a:endParaRPr lang="en-US" dirty="0" smtClean="0">
              <a:solidFill>
                <a:srgbClr val="FF891B"/>
              </a:solidFill>
              <a:effectLst/>
              <a:latin typeface="Minion Pro" charset="0"/>
            </a:endParaRPr>
          </a:p>
          <a:p>
            <a:pPr>
              <a:buFont typeface="Arial" charset="0"/>
              <a:buChar char="•"/>
            </a:pPr>
            <a:r>
              <a:rPr lang="en-US" dirty="0" smtClean="0">
                <a:solidFill>
                  <a:srgbClr val="7C888F"/>
                </a:solidFill>
                <a:effectLst/>
                <a:latin typeface="Minion Pro" charset="0"/>
              </a:rPr>
              <a:t>The University of Arizona</a:t>
            </a:r>
          </a:p>
          <a:p>
            <a:pPr>
              <a:buFont typeface="Arial" charset="0"/>
              <a:buChar char="•"/>
            </a:pPr>
            <a:r>
              <a:rPr lang="en-US" dirty="0" smtClean="0">
                <a:solidFill>
                  <a:srgbClr val="FF891B"/>
                </a:solidFill>
                <a:effectLst/>
                <a:latin typeface="Minion Pro" charset="0"/>
                <a:hlinkClick r:id="rId18"/>
              </a:rPr>
              <a:t>University of Cincinnati</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19"/>
              </a:rPr>
              <a:t>University of Colorado Boulder</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0"/>
              </a:rPr>
              <a:t>University of Colorado Denver</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1"/>
              </a:rPr>
              <a:t>University of Florida</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2"/>
              </a:rPr>
              <a:t>University of Georgia</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3"/>
              </a:rPr>
              <a:t>University of Houston</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4"/>
              </a:rPr>
              <a:t>University of Illinois at Urbana-Champaign</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5"/>
              </a:rPr>
              <a:t>The University of Iowa</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6"/>
              </a:rPr>
              <a:t>University of Michigan</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7"/>
              </a:rPr>
              <a:t>University of Nebraska-Lincoln</a:t>
            </a:r>
            <a:endParaRPr lang="en-US" dirty="0" smtClean="0">
              <a:solidFill>
                <a:srgbClr val="FF891B"/>
              </a:solidFill>
              <a:effectLst/>
              <a:latin typeface="Minion Pro" charset="0"/>
            </a:endParaRPr>
          </a:p>
          <a:p>
            <a:pPr>
              <a:buFont typeface="Arial" charset="0"/>
              <a:buChar char="•"/>
            </a:pPr>
            <a:r>
              <a:rPr lang="en-US" dirty="0" smtClean="0">
                <a:solidFill>
                  <a:srgbClr val="7C888F"/>
                </a:solidFill>
                <a:effectLst/>
                <a:latin typeface="Minion Pro" charset="0"/>
              </a:rPr>
              <a:t>University of North Texas</a:t>
            </a:r>
          </a:p>
          <a:p>
            <a:pPr>
              <a:buFont typeface="Arial" charset="0"/>
              <a:buChar char="•"/>
            </a:pPr>
            <a:r>
              <a:rPr lang="en-US" dirty="0" smtClean="0">
                <a:solidFill>
                  <a:srgbClr val="FF891B"/>
                </a:solidFill>
                <a:effectLst/>
                <a:latin typeface="Minion Pro" charset="0"/>
                <a:hlinkClick r:id="rId28"/>
              </a:rPr>
              <a:t>The University of Utah</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29"/>
              </a:rPr>
              <a:t>The University of Virginia</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30"/>
              </a:rPr>
              <a:t>University of Wisconsin-Madison</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31"/>
              </a:rPr>
              <a:t>Virginia Commonwealth University</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32"/>
              </a:rPr>
              <a:t>Virginia Tech</a:t>
            </a:r>
            <a:endParaRPr lang="en-US" dirty="0" smtClean="0">
              <a:solidFill>
                <a:srgbClr val="FF891B"/>
              </a:solidFill>
              <a:effectLst/>
              <a:latin typeface="Minion Pro" charset="0"/>
            </a:endParaRPr>
          </a:p>
          <a:p>
            <a:pPr>
              <a:buFont typeface="Arial" charset="0"/>
              <a:buChar char="•"/>
            </a:pPr>
            <a:r>
              <a:rPr lang="en-US" dirty="0" smtClean="0">
                <a:solidFill>
                  <a:srgbClr val="FF891B"/>
                </a:solidFill>
                <a:effectLst/>
                <a:latin typeface="Minion Pro" charset="0"/>
                <a:hlinkClick r:id="rId33"/>
              </a:rPr>
              <a:t>Washington University in St. Louis</a:t>
            </a:r>
            <a:endParaRPr lang="en-US" dirty="0"/>
          </a:p>
        </p:txBody>
      </p:sp>
    </p:spTree>
    <p:extLst>
      <p:ext uri="{BB962C8B-B14F-4D97-AF65-F5344CB8AC3E}">
        <p14:creationId xmlns:p14="http://schemas.microsoft.com/office/powerpoint/2010/main" val="885366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A2RU – Alliance for the Arts in Research Universities</a:t>
            </a:r>
            <a:endParaRPr lang="en-US" sz="3600" b="1" dirty="0"/>
          </a:p>
        </p:txBody>
      </p:sp>
      <p:sp>
        <p:nvSpPr>
          <p:cNvPr id="3" name="Content Placeholder 2"/>
          <p:cNvSpPr>
            <a:spLocks noGrp="1"/>
          </p:cNvSpPr>
          <p:nvPr>
            <p:ph idx="1"/>
          </p:nvPr>
        </p:nvSpPr>
        <p:spPr>
          <a:xfrm>
            <a:off x="838200" y="1825624"/>
            <a:ext cx="3550920" cy="4473575"/>
          </a:xfrm>
        </p:spPr>
        <p:txBody>
          <a:bodyPr/>
          <a:lstStyle/>
          <a:p>
            <a:r>
              <a:rPr lang="en-US" dirty="0" smtClean="0"/>
              <a:t>Conference</a:t>
            </a:r>
          </a:p>
          <a:p>
            <a:pPr lvl="1"/>
            <a:r>
              <a:rPr lang="en-US" dirty="0" smtClean="0"/>
              <a:t>April 7 conference at Northeastern U, Boston U, MIT, Tufts</a:t>
            </a:r>
          </a:p>
          <a:p>
            <a:pPr lvl="1"/>
            <a:r>
              <a:rPr lang="en-US" dirty="0" smtClean="0"/>
              <a:t>“Arts in the Public Sphere: Civility, Advocacy, and Engagement” - Boston</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9120" y="1650999"/>
            <a:ext cx="7112000" cy="4648200"/>
          </a:xfrm>
          <a:prstGeom prst="rect">
            <a:avLst/>
          </a:prstGeom>
        </p:spPr>
      </p:pic>
    </p:spTree>
    <p:extLst>
      <p:ext uri="{BB962C8B-B14F-4D97-AF65-F5344CB8AC3E}">
        <p14:creationId xmlns:p14="http://schemas.microsoft.com/office/powerpoint/2010/main" val="2082012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Franklin Faculty Senate Nominees</a:t>
            </a:r>
            <a:endParaRPr lang="en-US" dirty="0"/>
          </a:p>
        </p:txBody>
      </p:sp>
      <p:sp>
        <p:nvSpPr>
          <p:cNvPr id="5" name="Content Placeholder 4"/>
          <p:cNvSpPr>
            <a:spLocks noGrp="1"/>
          </p:cNvSpPr>
          <p:nvPr>
            <p:ph idx="1"/>
          </p:nvPr>
        </p:nvSpPr>
        <p:spPr>
          <a:xfrm>
            <a:off x="838200" y="1825625"/>
            <a:ext cx="10515600" cy="709757"/>
          </a:xfrm>
        </p:spPr>
        <p:txBody>
          <a:bodyPr/>
          <a:lstStyle/>
          <a:p>
            <a:r>
              <a:rPr lang="en-US" dirty="0" smtClean="0"/>
              <a:t>Josh Bynum</a:t>
            </a:r>
            <a:endParaRPr lang="en-US" dirty="0"/>
          </a:p>
        </p:txBody>
      </p:sp>
      <p:sp>
        <p:nvSpPr>
          <p:cNvPr id="6" name="Title 3"/>
          <p:cNvSpPr txBox="1">
            <a:spLocks/>
          </p:cNvSpPr>
          <p:nvPr/>
        </p:nvSpPr>
        <p:spPr>
          <a:xfrm>
            <a:off x="838200" y="33385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University Council</a:t>
            </a:r>
            <a:endParaRPr lang="en-US" dirty="0"/>
          </a:p>
        </p:txBody>
      </p:sp>
      <p:sp>
        <p:nvSpPr>
          <p:cNvPr id="7" name="Content Placeholder 4"/>
          <p:cNvSpPr txBox="1">
            <a:spLocks/>
          </p:cNvSpPr>
          <p:nvPr/>
        </p:nvSpPr>
        <p:spPr>
          <a:xfrm>
            <a:off x="838200" y="4757448"/>
            <a:ext cx="10515600" cy="7097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dirty="0" smtClean="0"/>
              <a:t>Milton </a:t>
            </a:r>
            <a:r>
              <a:rPr lang="en-US" dirty="0" err="1" smtClean="0"/>
              <a:t>Masciadri</a:t>
            </a:r>
            <a:r>
              <a:rPr lang="en-US" dirty="0" smtClean="0"/>
              <a:t> (also Facilities Committee)</a:t>
            </a:r>
            <a:endParaRPr lang="en-US" dirty="0"/>
          </a:p>
        </p:txBody>
      </p:sp>
    </p:spTree>
    <p:extLst>
      <p:ext uri="{BB962C8B-B14F-4D97-AF65-F5344CB8AC3E}">
        <p14:creationId xmlns:p14="http://schemas.microsoft.com/office/powerpoint/2010/main" val="824756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dissolve">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1052</Words>
  <Application>Microsoft Macintosh PowerPoint</Application>
  <PresentationFormat>Widescreen</PresentationFormat>
  <Paragraphs>126</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Minion Pro</vt:lpstr>
      <vt:lpstr>Office Theme</vt:lpstr>
      <vt:lpstr>HHSOM Faculty Meeting</vt:lpstr>
      <vt:lpstr>Agenda</vt:lpstr>
      <vt:lpstr>Business</vt:lpstr>
      <vt:lpstr>Brief Announcements</vt:lpstr>
      <vt:lpstr>Brief Announcements</vt:lpstr>
      <vt:lpstr>a2ru– Alliance for the Arts in Research Universities</vt:lpstr>
      <vt:lpstr>A2RU – Alliance for the Arts in Research Universities</vt:lpstr>
      <vt:lpstr>A2RU – Alliance for the Arts in Research Universities</vt:lpstr>
      <vt:lpstr>Franklin Faculty Senate Nominees</vt:lpstr>
      <vt:lpstr>Curriculum Revisions, etc.</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HHSOM Faculty Meeting</dc:title>
  <dc:creator>Dale Monson</dc:creator>
  <cp:lastModifiedBy>Edith Hollander</cp:lastModifiedBy>
  <cp:revision>32</cp:revision>
  <dcterms:created xsi:type="dcterms:W3CDTF">2017-02-06T21:38:48Z</dcterms:created>
  <dcterms:modified xsi:type="dcterms:W3CDTF">2017-02-20T14:28:56Z</dcterms:modified>
</cp:coreProperties>
</file>